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60" r:id="rId4"/>
    <p:sldId id="258" r:id="rId5"/>
    <p:sldId id="259" r:id="rId6"/>
    <p:sldId id="261" r:id="rId7"/>
    <p:sldId id="263" r:id="rId8"/>
    <p:sldId id="262" r:id="rId9"/>
    <p:sldId id="264" r:id="rId10"/>
    <p:sldId id="265" r:id="rId11"/>
    <p:sldId id="266" r:id="rId12"/>
    <p:sldId id="267" r:id="rId13"/>
    <p:sldId id="268" r:id="rId14"/>
    <p:sldId id="271" r:id="rId15"/>
    <p:sldId id="270" r:id="rId16"/>
    <p:sldId id="273" r:id="rId17"/>
    <p:sldId id="274"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5" d="100"/>
          <a:sy n="65" d="100"/>
        </p:scale>
        <p:origin x="-192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DB32461A-250E-4A29-9E9B-599CA3838FA1}" type="datetime1">
              <a:rPr lang="en-US" smtClean="0"/>
              <a:pPr/>
              <a:t>7/11/12</a:t>
            </a:fld>
            <a:endParaRPr lang="en-US" dirty="0"/>
          </a:p>
        </p:txBody>
      </p:sp>
      <p:sp>
        <p:nvSpPr>
          <p:cNvPr id="5" name="Footer Placeholder 4"/>
          <p:cNvSpPr>
            <a:spLocks noGrp="1"/>
          </p:cNvSpPr>
          <p:nvPr>
            <p:ph type="ftr" sz="quarter" idx="11"/>
          </p:nvPr>
        </p:nvSpPr>
        <p:spPr bwMode="white"/>
        <p:txBody>
          <a:bodyPr/>
          <a:lstStyle/>
          <a:p>
            <a:endParaRPr lang="en-US" dirty="0"/>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C81099-48EC-46A3-9530-F58EB96AF77C}" type="datetime1">
              <a:rPr lang="en-US" smtClean="0"/>
              <a:pPr/>
              <a:t>7/11/12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F697E24-FFB9-4C73-8C6D-E02A7AD33DB8}" type="datetime1">
              <a:rPr lang="en-US" smtClean="0"/>
              <a:pPr/>
              <a:t>7/11/12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F1AD66C-382E-48AD-8F4C-E87C4D4A8B28}" type="datetime1">
              <a:rPr lang="en-US" smtClean="0"/>
              <a:pPr/>
              <a:t>7/11/12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6F4ADA4-35DF-4BD1-8C53-4246F035229A}" type="datetime1">
              <a:rPr lang="en-US" smtClean="0"/>
              <a:pPr/>
              <a:t>7/11/12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59F63ED-02B1-490A-8EAD-E0CB136D5388}" type="datetime1">
              <a:rPr lang="en-US" smtClean="0"/>
              <a:pPr/>
              <a:t>7/11/12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40B41D-FD10-4A38-B39B-626510BD49B7}" type="slidenum">
              <a:rPr lang="en-US" smtClean="0"/>
              <a:pPr/>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F771BB6-685D-4518-8FAD-1882B9671546}" type="datetime1">
              <a:rPr lang="en-US" smtClean="0"/>
              <a:pPr/>
              <a:t>7/11/12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40B41D-FD10-4A38-B39B-626510BD49B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65FFBFE-5C08-4E0E-AF38-FB925F0B4D71}" type="datetime1">
              <a:rPr lang="en-US" smtClean="0"/>
              <a:pPr/>
              <a:t>7/11/12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40B41D-FD10-4A38-B39B-626510BD49B7}" type="slidenum">
              <a:rPr lang="en-US" smtClean="0"/>
              <a:pPr/>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823242C-D747-4ADD-80D8-99421268E3A8}" type="datetime1">
              <a:rPr lang="en-US" smtClean="0"/>
              <a:pPr/>
              <a:t>7/11/12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40B41D-FD10-4A38-B39B-626510BD49B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E82007-CDD1-4BCF-B9F4-9D458EFEEFE1}" type="datetime1">
              <a:rPr lang="en-US" smtClean="0"/>
              <a:pPr/>
              <a:t>7/11/12</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40B41D-FD10-4A38-B39B-626510BD49B7}" type="slidenum">
              <a:rPr lang="en-US" smtClean="0"/>
              <a:pPr/>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A4F265-CA88-4C30-A9AD-02E6A5184734}" type="datetime1">
              <a:rPr lang="en-US" smtClean="0"/>
              <a:pPr/>
              <a:t>7/11/12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40B41D-FD10-4A38-B39B-626510BD49B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3823242C-D747-4ADD-80D8-99421268E3A8}" type="datetime1">
              <a:rPr lang="en-US" smtClean="0"/>
              <a:pPr/>
              <a:t>7/11/12</a:t>
            </a:fld>
            <a:endParaRPr lang="en-US" dirty="0"/>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dirty="0"/>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CF40B41D-FD10-4A38-B39B-626510BD49B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ftr="0" dt="0"/>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ontemporarywriters.com/authors/?p=auth52" TargetMode="External"/><Relationship Id="rId3" Type="http://schemas.openxmlformats.org/officeDocument/2006/relationships/hyperlink" Target="http://www.nytimes.com/2005/04/17/books/review/17KERRL.html"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www.geneticsandsociety.org/article.php?id=282" TargetMode="External"/><Relationship Id="rId4" Type="http://schemas.openxmlformats.org/officeDocument/2006/relationships/hyperlink" Target="http://library.thinkquest.org/24355/data/reactions/proconmain.html" TargetMode="External"/><Relationship Id="rId5" Type="http://schemas.openxmlformats.org/officeDocument/2006/relationships/hyperlink" Target="http://www.sedl.org/change/school/culture.html" TargetMode="External"/><Relationship Id="rId1" Type="http://schemas.openxmlformats.org/officeDocument/2006/relationships/slideLayout" Target="../slideLayouts/slideLayout2.xml"/><Relationship Id="rId2" Type="http://schemas.openxmlformats.org/officeDocument/2006/relationships/hyperlink" Target="http://www.tor.com/blogs/2009/05/the-upspoken-and-the-unspeakable-kazuo-ishiguros-never-let-me-go"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Never Let Me Go</a:t>
            </a:r>
            <a:endParaRPr lang="en-US" dirty="0"/>
          </a:p>
        </p:txBody>
      </p:sp>
      <p:sp>
        <p:nvSpPr>
          <p:cNvPr id="3" name="Subtitle 2"/>
          <p:cNvSpPr>
            <a:spLocks noGrp="1"/>
          </p:cNvSpPr>
          <p:nvPr>
            <p:ph type="subTitle" idx="1"/>
          </p:nvPr>
        </p:nvSpPr>
        <p:spPr/>
        <p:txBody>
          <a:bodyPr/>
          <a:lstStyle/>
          <a:p>
            <a:r>
              <a:rPr lang="en-US" dirty="0" smtClean="0"/>
              <a:t>Kazuo Ishiguro</a:t>
            </a:r>
            <a:endParaRPr lang="en-US" dirty="0"/>
          </a:p>
        </p:txBody>
      </p:sp>
    </p:spTree>
    <p:extLst>
      <p:ext uri="{BB962C8B-B14F-4D97-AF65-F5344CB8AC3E}">
        <p14:creationId xmlns:p14="http://schemas.microsoft.com/office/powerpoint/2010/main" val="113778979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and themes</a:t>
            </a:r>
            <a:endParaRPr lang="en-US" dirty="0"/>
          </a:p>
        </p:txBody>
      </p:sp>
      <p:pic>
        <p:nvPicPr>
          <p:cNvPr id="5" name="Picture Placeholder 4"/>
          <p:cNvPicPr>
            <a:picLocks noGrp="1" noChangeAspect="1"/>
          </p:cNvPicPr>
          <p:nvPr>
            <p:ph type="pic" idx="1"/>
          </p:nvPr>
        </p:nvPicPr>
        <p:blipFill>
          <a:blip r:embed="rId2"/>
          <a:srcRect/>
          <a:stretch>
            <a:fillRect/>
          </a:stretch>
        </p:blipFill>
        <p:spPr/>
      </p:pic>
      <p:sp>
        <p:nvSpPr>
          <p:cNvPr id="4" name="Text Placeholder 3"/>
          <p:cNvSpPr>
            <a:spLocks noGrp="1"/>
          </p:cNvSpPr>
          <p:nvPr>
            <p:ph type="body" sz="half" idx="2"/>
          </p:nvPr>
        </p:nvSpPr>
        <p:spPr/>
        <p:txBody>
          <a:bodyPr>
            <a:normAutofit fontScale="92500" lnSpcReduction="10000"/>
          </a:bodyPr>
          <a:lstStyle/>
          <a:p>
            <a:r>
              <a:rPr lang="en-US" sz="2000" dirty="0" smtClean="0"/>
              <a:t>Cloning</a:t>
            </a:r>
          </a:p>
          <a:p>
            <a:r>
              <a:rPr lang="en-US" sz="2000" dirty="0" smtClean="0"/>
              <a:t>Acceptance of cultural norms and expectations</a:t>
            </a:r>
          </a:p>
          <a:p>
            <a:r>
              <a:rPr lang="en-US" sz="2000" dirty="0" smtClean="0"/>
              <a:t>Betrayal</a:t>
            </a:r>
          </a:p>
          <a:p>
            <a:r>
              <a:rPr lang="en-US" sz="2000" dirty="0" smtClean="0"/>
              <a:t>Acceptance</a:t>
            </a:r>
          </a:p>
          <a:p>
            <a:r>
              <a:rPr lang="en-US" sz="2000" dirty="0" smtClean="0"/>
              <a:t>Family</a:t>
            </a:r>
            <a:endParaRPr lang="en-US" sz="2000" dirty="0"/>
          </a:p>
        </p:txBody>
      </p:sp>
    </p:spTree>
    <p:extLst>
      <p:ext uri="{BB962C8B-B14F-4D97-AF65-F5344CB8AC3E}">
        <p14:creationId xmlns:p14="http://schemas.microsoft.com/office/powerpoint/2010/main" val="388110984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Ideas for Teaching</a:t>
            </a:r>
            <a:endParaRPr lang="en-US" dirty="0"/>
          </a:p>
        </p:txBody>
      </p:sp>
    </p:spTree>
    <p:extLst>
      <p:ext uri="{BB962C8B-B14F-4D97-AF65-F5344CB8AC3E}">
        <p14:creationId xmlns:p14="http://schemas.microsoft.com/office/powerpoint/2010/main" val="249352272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p:txBody>
          <a:bodyPr/>
          <a:lstStyle/>
          <a:p>
            <a:r>
              <a:rPr lang="en-US" dirty="0" smtClean="0"/>
              <a:t>Cloning</a:t>
            </a:r>
            <a:endParaRPr lang="en-US" dirty="0"/>
          </a:p>
        </p:txBody>
      </p:sp>
      <p:sp>
        <p:nvSpPr>
          <p:cNvPr id="3" name="Vertical Text Placeholder 2"/>
          <p:cNvSpPr>
            <a:spLocks noGrp="1"/>
          </p:cNvSpPr>
          <p:nvPr>
            <p:ph type="body" orient="vert" idx="1"/>
          </p:nvPr>
        </p:nvSpPr>
        <p:spPr/>
        <p:txBody>
          <a:bodyPr vert="horz"/>
          <a:lstStyle/>
          <a:p>
            <a:r>
              <a:rPr lang="en-US" dirty="0" smtClean="0"/>
              <a:t>Use the formal debate style of argument and counter-argument to discuss the viability of cloning humans and the repercussions of this act.</a:t>
            </a:r>
          </a:p>
          <a:p>
            <a:r>
              <a:rPr lang="en-US" dirty="0" smtClean="0"/>
              <a:t>Read the following article in this format to create a group writing assignment and then perform the debate live in class.</a:t>
            </a:r>
          </a:p>
          <a:p>
            <a:r>
              <a:rPr lang="en-US" dirty="0" smtClean="0"/>
              <a:t>Discuss cloning and scientific advancement in light of the novel </a:t>
            </a:r>
            <a:r>
              <a:rPr lang="en-US" i="1" dirty="0" smtClean="0"/>
              <a:t>Frankenstein</a:t>
            </a:r>
            <a:r>
              <a:rPr lang="en-US" dirty="0" smtClean="0"/>
              <a:t> by Mary Shelley.  Use these books to discuss the benefits and detriments</a:t>
            </a:r>
            <a:endParaRPr lang="en-US" dirty="0"/>
          </a:p>
        </p:txBody>
      </p:sp>
    </p:spTree>
    <p:extLst>
      <p:ext uri="{BB962C8B-B14F-4D97-AF65-F5344CB8AC3E}">
        <p14:creationId xmlns:p14="http://schemas.microsoft.com/office/powerpoint/2010/main" val="101233407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p:txBody>
          <a:bodyPr>
            <a:normAutofit/>
          </a:bodyPr>
          <a:lstStyle/>
          <a:p>
            <a:r>
              <a:rPr lang="en-US" sz="2400" dirty="0" smtClean="0"/>
              <a:t>Acceptance of cultural norms and expectations</a:t>
            </a:r>
            <a:endParaRPr lang="en-US" sz="2400" dirty="0"/>
          </a:p>
        </p:txBody>
      </p:sp>
      <p:sp>
        <p:nvSpPr>
          <p:cNvPr id="3" name="Vertical Text Placeholder 2"/>
          <p:cNvSpPr>
            <a:spLocks noGrp="1"/>
          </p:cNvSpPr>
          <p:nvPr>
            <p:ph type="body" orient="vert" idx="1"/>
          </p:nvPr>
        </p:nvSpPr>
        <p:spPr/>
        <p:txBody>
          <a:bodyPr vert="horz">
            <a:normAutofit fontScale="85000" lnSpcReduction="20000"/>
          </a:bodyPr>
          <a:lstStyle/>
          <a:p>
            <a:r>
              <a:rPr lang="en-US" dirty="0" smtClean="0"/>
              <a:t>Brainstorm the cultural norms of our society.  What makes something a cultural norm?  Compare them to understood cultural norms of other societies or to societies presented in other literature.  </a:t>
            </a:r>
          </a:p>
          <a:p>
            <a:r>
              <a:rPr lang="en-US" dirty="0" smtClean="0"/>
              <a:t>Read short stories in which the cultural norms and expectations are different from our own.  Watch selected scenes from </a:t>
            </a:r>
            <a:r>
              <a:rPr lang="en-US" i="1" dirty="0" smtClean="0"/>
              <a:t>Sliders</a:t>
            </a:r>
            <a:r>
              <a:rPr lang="en-US" dirty="0" smtClean="0"/>
              <a:t> or </a:t>
            </a:r>
            <a:r>
              <a:rPr lang="en-US" i="1" dirty="0" smtClean="0"/>
              <a:t>Star Trek </a:t>
            </a:r>
            <a:r>
              <a:rPr lang="en-US" dirty="0" smtClean="0"/>
              <a:t>to see human adaptations to different expectations.  </a:t>
            </a:r>
          </a:p>
          <a:p>
            <a:r>
              <a:rPr lang="en-US" dirty="0" smtClean="0"/>
              <a:t>Why do we follow the expected norms?  How is this helpful/harmful to our society?</a:t>
            </a:r>
          </a:p>
          <a:p>
            <a:r>
              <a:rPr lang="en-US" dirty="0" smtClean="0"/>
              <a:t>Read portions of Southwest Educational Development Laboratory’s article on school norms and expectations.  Discuss the importance of school expectations and the student role in school climate.</a:t>
            </a:r>
            <a:endParaRPr lang="en-US" dirty="0"/>
          </a:p>
        </p:txBody>
      </p:sp>
    </p:spTree>
    <p:extLst>
      <p:ext uri="{BB962C8B-B14F-4D97-AF65-F5344CB8AC3E}">
        <p14:creationId xmlns:p14="http://schemas.microsoft.com/office/powerpoint/2010/main" val="65951479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Kazuo Ishiguro</a:t>
            </a:r>
            <a:endParaRPr lang="en-US" dirty="0"/>
          </a:p>
        </p:txBody>
      </p:sp>
      <p:sp>
        <p:nvSpPr>
          <p:cNvPr id="5" name="Content Placeholder 4"/>
          <p:cNvSpPr>
            <a:spLocks noGrp="1"/>
          </p:cNvSpPr>
          <p:nvPr>
            <p:ph idx="1"/>
          </p:nvPr>
        </p:nvSpPr>
        <p:spPr/>
        <p:txBody>
          <a:bodyPr/>
          <a:lstStyle/>
          <a:p>
            <a:r>
              <a:rPr lang="en-US" dirty="0"/>
              <a:t>"When you become a parent, or a teacher, you turn into a manager of this whole system. You become the person controlling the bubble of innocence around a child, regulating it</a:t>
            </a:r>
            <a:r>
              <a:rPr lang="en-US" dirty="0" smtClean="0"/>
              <a:t>.” </a:t>
            </a:r>
            <a:endParaRPr lang="en-US" dirty="0"/>
          </a:p>
        </p:txBody>
      </p:sp>
    </p:spTree>
    <p:extLst>
      <p:ext uri="{BB962C8B-B14F-4D97-AF65-F5344CB8AC3E}">
        <p14:creationId xmlns:p14="http://schemas.microsoft.com/office/powerpoint/2010/main" val="231705255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p:txBody>
          <a:bodyPr>
            <a:noAutofit/>
          </a:bodyPr>
          <a:lstStyle/>
          <a:p>
            <a:r>
              <a:rPr lang="en-US" sz="2800" dirty="0" smtClean="0"/>
              <a:t>Betrayal/Acceptance/Family</a:t>
            </a:r>
            <a:endParaRPr lang="en-US" sz="2800" dirty="0"/>
          </a:p>
        </p:txBody>
      </p:sp>
      <p:sp>
        <p:nvSpPr>
          <p:cNvPr id="3" name="Vertical Text Placeholder 2"/>
          <p:cNvSpPr>
            <a:spLocks noGrp="1"/>
          </p:cNvSpPr>
          <p:nvPr>
            <p:ph type="body" orient="vert" idx="1"/>
          </p:nvPr>
        </p:nvSpPr>
        <p:spPr/>
        <p:txBody>
          <a:bodyPr vert="horz"/>
          <a:lstStyle/>
          <a:p>
            <a:r>
              <a:rPr lang="en-US" dirty="0" smtClean="0"/>
              <a:t>Find and read several reviews of the the novel.  Compare the reviews and their critical approaches to the novel.</a:t>
            </a:r>
          </a:p>
          <a:p>
            <a:r>
              <a:rPr lang="en-US" dirty="0" smtClean="0"/>
              <a:t>Write your own review looking at how Ishiguro’s characters portray the themes of betrayal, acceptance, and family.</a:t>
            </a:r>
            <a:endParaRPr lang="en-US" dirty="0"/>
          </a:p>
        </p:txBody>
      </p:sp>
    </p:spTree>
    <p:extLst>
      <p:ext uri="{BB962C8B-B14F-4D97-AF65-F5344CB8AC3E}">
        <p14:creationId xmlns:p14="http://schemas.microsoft.com/office/powerpoint/2010/main" val="364719442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Proctor, Dr. James.  “Kazuo Ishiguro.”  </a:t>
            </a:r>
            <a:r>
              <a:rPr lang="en-US" i="1" dirty="0" smtClean="0"/>
              <a:t>Contemporary Writers</a:t>
            </a:r>
            <a:r>
              <a:rPr lang="en-US" dirty="0" smtClean="0"/>
              <a:t>.  British Council.  2009.   </a:t>
            </a:r>
            <a:r>
              <a:rPr lang="en-US" u="sng" dirty="0">
                <a:hlinkClick r:id="rId2"/>
              </a:rPr>
              <a:t>http://www.contemporarywriters.com/authors/?p=</a:t>
            </a:r>
            <a:r>
              <a:rPr lang="en-US" u="sng" dirty="0" smtClean="0">
                <a:hlinkClick r:id="rId2"/>
              </a:rPr>
              <a:t>auth52</a:t>
            </a:r>
            <a:endParaRPr lang="en-US" dirty="0"/>
          </a:p>
          <a:p>
            <a:r>
              <a:rPr lang="en-US" dirty="0" smtClean="0"/>
              <a:t>Kerr, Sarah.  “Never Let Me Go: When They Were Orphans.”  </a:t>
            </a:r>
            <a:r>
              <a:rPr lang="en-US" i="1" dirty="0" smtClean="0"/>
              <a:t>The New York Times</a:t>
            </a:r>
            <a:r>
              <a:rPr lang="en-US" dirty="0" smtClean="0"/>
              <a:t>.  </a:t>
            </a:r>
            <a:r>
              <a:rPr lang="en-US" dirty="0"/>
              <a:t>April 17, 2005. </a:t>
            </a:r>
            <a:r>
              <a:rPr lang="en-US" dirty="0" smtClean="0">
                <a:hlinkClick r:id="rId3"/>
              </a:rPr>
              <a:t>http://www</a:t>
            </a:r>
            <a:r>
              <a:rPr lang="en-US" dirty="0">
                <a:hlinkClick r:id="rId3"/>
              </a:rPr>
              <a:t>.nytimes.com/2005/04/17/books/review/17KERRL.</a:t>
            </a:r>
            <a:r>
              <a:rPr lang="en-US" dirty="0" smtClean="0">
                <a:hlinkClick r:id="rId3"/>
              </a:rPr>
              <a:t>html</a:t>
            </a:r>
            <a:endParaRPr lang="en-US" dirty="0" smtClean="0"/>
          </a:p>
          <a:p>
            <a:r>
              <a:rPr lang="en-US" dirty="0" smtClean="0"/>
              <a:t>Harrison, M. John.  “Clone Alone.”  </a:t>
            </a:r>
            <a:r>
              <a:rPr lang="en-US" i="1" dirty="0" smtClean="0"/>
              <a:t>The Guardian</a:t>
            </a:r>
            <a:r>
              <a:rPr lang="en-US" dirty="0" smtClean="0"/>
              <a:t>.  </a:t>
            </a:r>
            <a:r>
              <a:rPr lang="en-US" dirty="0"/>
              <a:t>February 26, 2005. http://</a:t>
            </a:r>
            <a:r>
              <a:rPr lang="en-US" dirty="0" err="1"/>
              <a:t>www.guardian.co.uk</a:t>
            </a:r>
            <a:r>
              <a:rPr lang="en-US" dirty="0"/>
              <a:t>/books/2005/</a:t>
            </a:r>
            <a:r>
              <a:rPr lang="en-US" dirty="0" err="1"/>
              <a:t>feb</a:t>
            </a:r>
            <a:r>
              <a:rPr lang="en-US" dirty="0"/>
              <a:t>/26/bookerprize2005.bookerprize  </a:t>
            </a:r>
            <a:endParaRPr lang="en-US" dirty="0" smtClean="0"/>
          </a:p>
          <a:p>
            <a:pPr indent="0">
              <a:buNone/>
            </a:pPr>
            <a:endParaRPr lang="en-US" dirty="0"/>
          </a:p>
        </p:txBody>
      </p:sp>
    </p:spTree>
    <p:extLst>
      <p:ext uri="{BB962C8B-B14F-4D97-AF65-F5344CB8AC3E}">
        <p14:creationId xmlns:p14="http://schemas.microsoft.com/office/powerpoint/2010/main" val="239681871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a:t>
            </a:r>
            <a:r>
              <a:rPr lang="en-US" sz="2800" dirty="0" smtClean="0"/>
              <a:t>Cont.</a:t>
            </a:r>
            <a:endParaRPr lang="en-US" sz="2800" dirty="0"/>
          </a:p>
        </p:txBody>
      </p:sp>
      <p:sp>
        <p:nvSpPr>
          <p:cNvPr id="3" name="Content Placeholder 2"/>
          <p:cNvSpPr>
            <a:spLocks noGrp="1"/>
          </p:cNvSpPr>
          <p:nvPr>
            <p:ph idx="1"/>
          </p:nvPr>
        </p:nvSpPr>
        <p:spPr/>
        <p:txBody>
          <a:bodyPr>
            <a:normAutofit fontScale="77500" lnSpcReduction="20000"/>
          </a:bodyPr>
          <a:lstStyle/>
          <a:p>
            <a:r>
              <a:rPr lang="en-US" dirty="0" smtClean="0"/>
              <a:t>Walton, Jo.  “The </a:t>
            </a:r>
            <a:r>
              <a:rPr lang="en-US" dirty="0" err="1" smtClean="0"/>
              <a:t>Upspoken</a:t>
            </a:r>
            <a:r>
              <a:rPr lang="en-US" dirty="0" smtClean="0"/>
              <a:t> and the Unspeakable: Kazuo Ishiguro’s </a:t>
            </a:r>
            <a:r>
              <a:rPr lang="en-US" i="1" dirty="0" smtClean="0"/>
              <a:t>Never Let Me Go.</a:t>
            </a:r>
            <a:r>
              <a:rPr lang="en-US" dirty="0" smtClean="0"/>
              <a:t>”  Tor. Com.  </a:t>
            </a:r>
            <a:r>
              <a:rPr lang="en-US" dirty="0"/>
              <a:t>May 5, 2009. </a:t>
            </a:r>
            <a:r>
              <a:rPr lang="en-US" dirty="0">
                <a:hlinkClick r:id="rId2"/>
              </a:rPr>
              <a:t>http://www.tor.com/blogs/2009/05/the-upspoken-and-the-unspeakable-kazuo-ishiguros-never-let-me-</a:t>
            </a:r>
            <a:r>
              <a:rPr lang="en-US" dirty="0" smtClean="0">
                <a:hlinkClick r:id="rId2"/>
              </a:rPr>
              <a:t>go</a:t>
            </a:r>
            <a:endParaRPr lang="en-US" dirty="0" smtClean="0"/>
          </a:p>
          <a:p>
            <a:r>
              <a:rPr lang="en-US" dirty="0" smtClean="0"/>
              <a:t>“Reproductive Cloning”  Center for Genetics and Society.  </a:t>
            </a:r>
            <a:r>
              <a:rPr lang="en-US" dirty="0"/>
              <a:t>May 15, 2006. </a:t>
            </a:r>
            <a:r>
              <a:rPr lang="en-US" dirty="0">
                <a:hlinkClick r:id="rId3"/>
              </a:rPr>
              <a:t>http://www.geneticsandsociety.org/article.php?id=</a:t>
            </a:r>
            <a:r>
              <a:rPr lang="en-US" dirty="0" smtClean="0">
                <a:hlinkClick r:id="rId3"/>
              </a:rPr>
              <a:t>282</a:t>
            </a:r>
            <a:endParaRPr lang="en-US" dirty="0" smtClean="0"/>
          </a:p>
          <a:p>
            <a:r>
              <a:rPr lang="en-US" dirty="0" smtClean="0"/>
              <a:t>Oracle: </a:t>
            </a:r>
            <a:r>
              <a:rPr lang="en-US" dirty="0" err="1" smtClean="0"/>
              <a:t>ThinkQuest</a:t>
            </a:r>
            <a:r>
              <a:rPr lang="en-US" dirty="0" smtClean="0"/>
              <a:t>.  Cloning Pros and Cons.  Projects By Students For Students.  </a:t>
            </a:r>
            <a:r>
              <a:rPr lang="en-US" dirty="0"/>
              <a:t>1998. </a:t>
            </a:r>
            <a:r>
              <a:rPr lang="en-US" dirty="0">
                <a:hlinkClick r:id="rId4"/>
              </a:rPr>
              <a:t>http://library.thinkquest.org/24355/data/reactions/proconmain.</a:t>
            </a:r>
            <a:r>
              <a:rPr lang="en-US" dirty="0" smtClean="0">
                <a:hlinkClick r:id="rId4"/>
              </a:rPr>
              <a:t>html</a:t>
            </a:r>
            <a:endParaRPr lang="en-US" dirty="0" smtClean="0"/>
          </a:p>
          <a:p>
            <a:r>
              <a:rPr lang="en-US" dirty="0" smtClean="0"/>
              <a:t>Southwest Educational Development Laboratory.  </a:t>
            </a:r>
            <a:r>
              <a:rPr lang="en-US" i="1" dirty="0" smtClean="0"/>
              <a:t>School Context: Bridge or Barrier to Change</a:t>
            </a:r>
            <a:r>
              <a:rPr lang="en-US" dirty="0" smtClean="0"/>
              <a:t>.  1992.  </a:t>
            </a:r>
            <a:r>
              <a:rPr lang="en-US" dirty="0"/>
              <a:t>July 28, 2011. </a:t>
            </a:r>
            <a:r>
              <a:rPr lang="en-US" dirty="0">
                <a:hlinkClick r:id="rId5"/>
              </a:rPr>
              <a:t>http://www.sedl.org/change/school/culture.</a:t>
            </a:r>
            <a:r>
              <a:rPr lang="en-US" dirty="0" smtClean="0">
                <a:hlinkClick r:id="rId5"/>
              </a:rPr>
              <a:t>html</a:t>
            </a:r>
            <a:endParaRPr lang="en-US" dirty="0" smtClean="0"/>
          </a:p>
          <a:p>
            <a:pPr indent="0">
              <a:buNone/>
            </a:pPr>
            <a:endParaRPr lang="en-US" dirty="0"/>
          </a:p>
        </p:txBody>
      </p:sp>
    </p:spTree>
    <p:extLst>
      <p:ext uri="{BB962C8B-B14F-4D97-AF65-F5344CB8AC3E}">
        <p14:creationId xmlns:p14="http://schemas.microsoft.com/office/powerpoint/2010/main" val="286855632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Biography</a:t>
            </a:r>
            <a:endParaRPr lang="en-US" dirty="0"/>
          </a:p>
        </p:txBody>
      </p:sp>
      <p:sp>
        <p:nvSpPr>
          <p:cNvPr id="3" name="Text Placeholder 2"/>
          <p:cNvSpPr>
            <a:spLocks noGrp="1"/>
          </p:cNvSpPr>
          <p:nvPr>
            <p:ph type="body" sz="half" idx="2"/>
          </p:nvPr>
        </p:nvSpPr>
        <p:spPr/>
        <p:txBody>
          <a:bodyPr>
            <a:normAutofit fontScale="70000" lnSpcReduction="20000"/>
          </a:bodyPr>
          <a:lstStyle/>
          <a:p>
            <a:r>
              <a:rPr lang="en-US" dirty="0"/>
              <a:t>Born in Nagasaki Japan in 1954</a:t>
            </a:r>
          </a:p>
          <a:p>
            <a:r>
              <a:rPr lang="en-US" dirty="0"/>
              <a:t>Moved to Great Britain in 1960 – father was oceanographer</a:t>
            </a:r>
          </a:p>
          <a:p>
            <a:r>
              <a:rPr lang="en-US" dirty="0"/>
              <a:t>Educated at a grammar school for boys in Surrey, England</a:t>
            </a:r>
          </a:p>
          <a:p>
            <a:r>
              <a:rPr lang="en-US" dirty="0"/>
              <a:t>Worked as a Grouse Beater on </a:t>
            </a:r>
            <a:r>
              <a:rPr lang="en-US" dirty="0" err="1"/>
              <a:t>Balmoral</a:t>
            </a:r>
            <a:r>
              <a:rPr lang="en-US" dirty="0"/>
              <a:t> Castle grounds for Queen Mother</a:t>
            </a:r>
          </a:p>
          <a:p>
            <a:r>
              <a:rPr lang="en-US" dirty="0"/>
              <a:t>B.A. from University of Kent, Canterbury in English and philosophy</a:t>
            </a:r>
          </a:p>
          <a:p>
            <a:r>
              <a:rPr lang="en-US" dirty="0"/>
              <a:t>Worked as a residential social worker after graduating.</a:t>
            </a:r>
          </a:p>
          <a:p>
            <a:r>
              <a:rPr lang="en-US" dirty="0"/>
              <a:t>Studied creative writing at the University of East Anglia</a:t>
            </a:r>
          </a:p>
          <a:p>
            <a:r>
              <a:rPr lang="en-US" dirty="0"/>
              <a:t>Full-time writer since 1982</a:t>
            </a:r>
          </a:p>
          <a:p>
            <a:endParaRPr lang="en-US" dirty="0"/>
          </a:p>
        </p:txBody>
      </p:sp>
      <p:pic>
        <p:nvPicPr>
          <p:cNvPr id="5" name="Content Placeholder 4"/>
          <p:cNvPicPr>
            <a:picLocks noGrp="1" noChangeAspect="1"/>
          </p:cNvPicPr>
          <p:nvPr>
            <p:ph sz="quarter" idx="13"/>
          </p:nvPr>
        </p:nvPicPr>
        <p:blipFill>
          <a:blip r:embed="rId2"/>
          <a:srcRect t="13977" b="13977"/>
          <a:stretch>
            <a:fillRect/>
          </a:stretch>
        </p:blipFill>
        <p:spPr/>
      </p:pic>
    </p:spTree>
    <p:extLst>
      <p:ext uri="{BB962C8B-B14F-4D97-AF65-F5344CB8AC3E}">
        <p14:creationId xmlns:p14="http://schemas.microsoft.com/office/powerpoint/2010/main" val="123394508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Kazuo </a:t>
            </a:r>
            <a:r>
              <a:rPr lang="en-US" dirty="0" err="1" smtClean="0"/>
              <a:t>ishiguro</a:t>
            </a:r>
            <a:endParaRPr lang="en-US" dirty="0"/>
          </a:p>
        </p:txBody>
      </p:sp>
      <p:sp>
        <p:nvSpPr>
          <p:cNvPr id="3" name="Content Placeholder 2"/>
          <p:cNvSpPr>
            <a:spLocks noGrp="1"/>
          </p:cNvSpPr>
          <p:nvPr>
            <p:ph idx="1"/>
          </p:nvPr>
        </p:nvSpPr>
        <p:spPr/>
        <p:txBody>
          <a:bodyPr/>
          <a:lstStyle/>
          <a:p>
            <a:r>
              <a:rPr lang="en-US" dirty="0"/>
              <a:t>'I am a writer who wishes to write international novels. What is an 'international' novel? I believe it to be one, quite simply, that contains a vision of life that is of importance to people of varied backgrounds around the world. It </a:t>
            </a:r>
            <a:r>
              <a:rPr lang="en-US" i="1" dirty="0"/>
              <a:t>may</a:t>
            </a:r>
            <a:r>
              <a:rPr lang="en-US" dirty="0"/>
              <a:t> concern characters who jet across continents, but may just as easily be set firmly in one small locality.'</a:t>
            </a:r>
          </a:p>
          <a:p>
            <a:endParaRPr lang="en-US" dirty="0"/>
          </a:p>
        </p:txBody>
      </p:sp>
    </p:spTree>
    <p:extLst>
      <p:ext uri="{BB962C8B-B14F-4D97-AF65-F5344CB8AC3E}">
        <p14:creationId xmlns:p14="http://schemas.microsoft.com/office/powerpoint/2010/main" val="97824975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Novels</a:t>
            </a:r>
            <a:endParaRPr lang="en-US" dirty="0"/>
          </a:p>
        </p:txBody>
      </p:sp>
      <p:pic>
        <p:nvPicPr>
          <p:cNvPr id="6" name="Picture Placeholder 5"/>
          <p:cNvPicPr>
            <a:picLocks noGrp="1" noChangeAspect="1"/>
          </p:cNvPicPr>
          <p:nvPr>
            <p:ph type="pic" idx="1"/>
          </p:nvPr>
        </p:nvPicPr>
        <p:blipFill>
          <a:blip r:embed="rId2"/>
          <a:srcRect t="18947" b="18947"/>
          <a:stretch>
            <a:fillRect/>
          </a:stretch>
        </p:blipFill>
        <p:spPr/>
      </p:pic>
      <p:sp>
        <p:nvSpPr>
          <p:cNvPr id="4" name="Text Placeholder 3"/>
          <p:cNvSpPr>
            <a:spLocks noGrp="1"/>
          </p:cNvSpPr>
          <p:nvPr>
            <p:ph type="body" sz="half" idx="2"/>
          </p:nvPr>
        </p:nvSpPr>
        <p:spPr/>
        <p:txBody>
          <a:bodyPr/>
          <a:lstStyle/>
          <a:p>
            <a:r>
              <a:rPr lang="en-US" b="1" dirty="0"/>
              <a:t>Novels:</a:t>
            </a:r>
            <a:endParaRPr lang="en-US" dirty="0"/>
          </a:p>
          <a:p>
            <a:r>
              <a:rPr lang="en-US" i="1" dirty="0"/>
              <a:t>A Pale View of Hills</a:t>
            </a:r>
            <a:endParaRPr lang="en-US" dirty="0"/>
          </a:p>
          <a:p>
            <a:r>
              <a:rPr lang="en-US" i="1" dirty="0"/>
              <a:t>An Artist of the Floating World</a:t>
            </a:r>
            <a:endParaRPr lang="en-US" dirty="0"/>
          </a:p>
          <a:p>
            <a:r>
              <a:rPr lang="en-US" i="1" dirty="0"/>
              <a:t>The Remains of the Day</a:t>
            </a:r>
            <a:endParaRPr lang="en-US" dirty="0"/>
          </a:p>
          <a:p>
            <a:r>
              <a:rPr lang="en-US" i="1" dirty="0"/>
              <a:t>The </a:t>
            </a:r>
            <a:r>
              <a:rPr lang="en-US" i="1" dirty="0" err="1"/>
              <a:t>Unconsoled</a:t>
            </a:r>
            <a:endParaRPr lang="en-US" dirty="0"/>
          </a:p>
          <a:p>
            <a:r>
              <a:rPr lang="en-US" i="1" dirty="0"/>
              <a:t>When We Were Orphans</a:t>
            </a:r>
            <a:endParaRPr lang="en-US" dirty="0"/>
          </a:p>
          <a:p>
            <a:r>
              <a:rPr lang="en-US" i="1" dirty="0"/>
              <a:t>Never Let Me Go</a:t>
            </a:r>
            <a:endParaRPr lang="en-US" dirty="0"/>
          </a:p>
          <a:p>
            <a:endParaRPr lang="en-US" dirty="0"/>
          </a:p>
        </p:txBody>
      </p:sp>
    </p:spTree>
    <p:extLst>
      <p:ext uri="{BB962C8B-B14F-4D97-AF65-F5344CB8AC3E}">
        <p14:creationId xmlns:p14="http://schemas.microsoft.com/office/powerpoint/2010/main" val="87662201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Awards &amp; Other</a:t>
            </a:r>
            <a:endParaRPr lang="en-US" dirty="0"/>
          </a:p>
        </p:txBody>
      </p:sp>
      <p:sp>
        <p:nvSpPr>
          <p:cNvPr id="3" name="Content Placeholder 2"/>
          <p:cNvSpPr>
            <a:spLocks noGrp="1"/>
          </p:cNvSpPr>
          <p:nvPr>
            <p:ph idx="1"/>
          </p:nvPr>
        </p:nvSpPr>
        <p:spPr/>
        <p:txBody>
          <a:bodyPr>
            <a:normAutofit lnSpcReduction="10000"/>
          </a:bodyPr>
          <a:lstStyle/>
          <a:p>
            <a:r>
              <a:rPr lang="en-US" dirty="0" smtClean="0"/>
              <a:t>He </a:t>
            </a:r>
            <a:r>
              <a:rPr lang="en-US" dirty="0"/>
              <a:t>a</a:t>
            </a:r>
            <a:r>
              <a:rPr lang="en-US" dirty="0" smtClean="0"/>
              <a:t>lso </a:t>
            </a:r>
            <a:r>
              <a:rPr lang="en-US" dirty="0"/>
              <a:t>wrote 2 screenplays, some published short stories in magazines, </a:t>
            </a:r>
            <a:r>
              <a:rPr lang="en-US" dirty="0" smtClean="0"/>
              <a:t>and recently published book </a:t>
            </a:r>
            <a:r>
              <a:rPr lang="en-US" dirty="0"/>
              <a:t>of short stories</a:t>
            </a:r>
            <a:r>
              <a:rPr lang="en-US" dirty="0" smtClean="0"/>
              <a:t>.</a:t>
            </a:r>
          </a:p>
          <a:p>
            <a:r>
              <a:rPr lang="en-US" dirty="0" smtClean="0"/>
              <a:t>His works are translated into </a:t>
            </a:r>
            <a:r>
              <a:rPr lang="en-US" dirty="0"/>
              <a:t>over 30 languages.</a:t>
            </a:r>
          </a:p>
          <a:p>
            <a:r>
              <a:rPr lang="en-US" dirty="0"/>
              <a:t>Has won numerous awards for his writing over his 30-year </a:t>
            </a:r>
            <a:r>
              <a:rPr lang="en-US" dirty="0" smtClean="0"/>
              <a:t>career: including:  the Booker Prize for Fiction (x4); the Whitbread Book of the Year or Novel Award (x3); and the James </a:t>
            </a:r>
            <a:r>
              <a:rPr lang="en-US" dirty="0" err="1" smtClean="0"/>
              <a:t>Tait</a:t>
            </a:r>
            <a:r>
              <a:rPr lang="en-US" dirty="0" smtClean="0"/>
              <a:t> Black Memorial Prize for fiction (x2). </a:t>
            </a:r>
            <a:endParaRPr lang="en-US" dirty="0"/>
          </a:p>
          <a:p>
            <a:endParaRPr lang="en-US" dirty="0"/>
          </a:p>
        </p:txBody>
      </p:sp>
    </p:spTree>
    <p:extLst>
      <p:ext uri="{BB962C8B-B14F-4D97-AF65-F5344CB8AC3E}">
        <p14:creationId xmlns:p14="http://schemas.microsoft.com/office/powerpoint/2010/main" val="82761693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Critical Perspective</a:t>
            </a:r>
            <a:endParaRPr lang="en-US" dirty="0"/>
          </a:p>
        </p:txBody>
      </p:sp>
      <p:sp>
        <p:nvSpPr>
          <p:cNvPr id="3" name="Content Placeholder 2"/>
          <p:cNvSpPr>
            <a:spLocks noGrp="1"/>
          </p:cNvSpPr>
          <p:nvPr>
            <p:ph idx="1"/>
          </p:nvPr>
        </p:nvSpPr>
        <p:spPr/>
        <p:txBody>
          <a:bodyPr/>
          <a:lstStyle/>
          <a:p>
            <a:r>
              <a:rPr lang="en-US" dirty="0"/>
              <a:t>Ishiguro's narratives center on memories and their potential to digress and distort, to forget and to silence the past, and above all to haunt the present. The protagonists of his fiction seek to overcome loss (the personal loss of family members and lovers; the losses resulting from war) by making sense of the past through acts of </a:t>
            </a:r>
            <a:r>
              <a:rPr lang="en-US" dirty="0" smtClean="0"/>
              <a:t>remembrance (Proctor).</a:t>
            </a:r>
            <a:endParaRPr lang="en-US" dirty="0"/>
          </a:p>
          <a:p>
            <a:endParaRPr lang="en-US" dirty="0"/>
          </a:p>
        </p:txBody>
      </p:sp>
    </p:spTree>
    <p:extLst>
      <p:ext uri="{BB962C8B-B14F-4D97-AF65-F5344CB8AC3E}">
        <p14:creationId xmlns:p14="http://schemas.microsoft.com/office/powerpoint/2010/main" val="364952135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 Reviews</a:t>
            </a:r>
            <a:endParaRPr lang="en-US" dirty="0"/>
          </a:p>
        </p:txBody>
      </p:sp>
    </p:spTree>
    <p:extLst>
      <p:ext uri="{BB962C8B-B14F-4D97-AF65-F5344CB8AC3E}">
        <p14:creationId xmlns:p14="http://schemas.microsoft.com/office/powerpoint/2010/main" val="344469079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M. John Harrison</a:t>
            </a:r>
            <a:br>
              <a:rPr lang="en-US" sz="2400" dirty="0" smtClean="0"/>
            </a:br>
            <a:r>
              <a:rPr lang="en-US" sz="2400" i="1" dirty="0" smtClean="0"/>
              <a:t>The Guardian</a:t>
            </a:r>
            <a:endParaRPr lang="en-US" sz="2400" i="1" dirty="0"/>
          </a:p>
        </p:txBody>
      </p:sp>
      <p:sp>
        <p:nvSpPr>
          <p:cNvPr id="3" name="Content Placeholder 2"/>
          <p:cNvSpPr>
            <a:spLocks noGrp="1"/>
          </p:cNvSpPr>
          <p:nvPr>
            <p:ph idx="1"/>
          </p:nvPr>
        </p:nvSpPr>
        <p:spPr/>
        <p:txBody>
          <a:bodyPr/>
          <a:lstStyle/>
          <a:p>
            <a:r>
              <a:rPr lang="en-US" dirty="0"/>
              <a:t>This extraordinary and, in the end, rather frighteningly clever novel isn't about cloning, or being a clone, at all. It's about why we don't explode, why we don't just wake up one day and go sobbing and crying down the street, kicking everything to pieces out of the raw, infuriating, completely personal sense of our lives never having been what they could have been.</a:t>
            </a:r>
          </a:p>
          <a:p>
            <a:endParaRPr lang="en-US" dirty="0"/>
          </a:p>
        </p:txBody>
      </p:sp>
    </p:spTree>
    <p:extLst>
      <p:ext uri="{BB962C8B-B14F-4D97-AF65-F5344CB8AC3E}">
        <p14:creationId xmlns:p14="http://schemas.microsoft.com/office/powerpoint/2010/main" val="166813438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400" dirty="0" smtClean="0"/>
              <a:t>JO Walton</a:t>
            </a:r>
            <a:br>
              <a:rPr lang="en-US" sz="2400" dirty="0" smtClean="0"/>
            </a:br>
            <a:r>
              <a:rPr lang="en-US" sz="2400" i="1" dirty="0" smtClean="0"/>
              <a:t>Tor</a:t>
            </a:r>
            <a:endParaRPr lang="en-US" sz="2400" i="1" dirty="0"/>
          </a:p>
        </p:txBody>
      </p:sp>
      <p:sp>
        <p:nvSpPr>
          <p:cNvPr id="5" name="Content Placeholder 4"/>
          <p:cNvSpPr>
            <a:spLocks noGrp="1"/>
          </p:cNvSpPr>
          <p:nvPr>
            <p:ph idx="1"/>
          </p:nvPr>
        </p:nvSpPr>
        <p:spPr/>
        <p:txBody>
          <a:bodyPr/>
          <a:lstStyle/>
          <a:p>
            <a:r>
              <a:rPr lang="en-US" dirty="0"/>
              <a:t>I think these are books that could only be written by someone utterly steeped in a culture who has nevertheless always been something of an outsider in it. The donors in </a:t>
            </a:r>
            <a:r>
              <a:rPr lang="en-US" i="1" dirty="0"/>
              <a:t>Never Let Me Go</a:t>
            </a:r>
            <a:r>
              <a:rPr lang="en-US" dirty="0"/>
              <a:t> grumble and accept and go on in a scarily recognizable </a:t>
            </a:r>
            <a:r>
              <a:rPr lang="en-US" dirty="0" smtClean="0"/>
              <a:t>way</a:t>
            </a:r>
            <a:endParaRPr lang="en-US" dirty="0"/>
          </a:p>
        </p:txBody>
      </p:sp>
    </p:spTree>
    <p:extLst>
      <p:ext uri="{BB962C8B-B14F-4D97-AF65-F5344CB8AC3E}">
        <p14:creationId xmlns:p14="http://schemas.microsoft.com/office/powerpoint/2010/main" val="742650737"/>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Couture.thmx</Template>
  <TotalTime>73</TotalTime>
  <Words>1022</Words>
  <Application>Microsoft Macintosh PowerPoint</Application>
  <PresentationFormat>On-screen Show (4:3)</PresentationFormat>
  <Paragraphs>62</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Couture</vt:lpstr>
      <vt:lpstr>Never Let Me Go</vt:lpstr>
      <vt:lpstr>Biography</vt:lpstr>
      <vt:lpstr>Kazuo ishiguro</vt:lpstr>
      <vt:lpstr>Novels</vt:lpstr>
      <vt:lpstr>Awards &amp; Other</vt:lpstr>
      <vt:lpstr>Critical Perspective</vt:lpstr>
      <vt:lpstr>Book Reviews</vt:lpstr>
      <vt:lpstr>M. John Harrison The Guardian</vt:lpstr>
      <vt:lpstr>JO Walton Tor</vt:lpstr>
      <vt:lpstr>Topics and themes</vt:lpstr>
      <vt:lpstr>Ideas for Teaching</vt:lpstr>
      <vt:lpstr>Cloning</vt:lpstr>
      <vt:lpstr>Acceptance of cultural norms and expectations</vt:lpstr>
      <vt:lpstr>Kazuo Ishiguro</vt:lpstr>
      <vt:lpstr>Betrayal/Acceptance/Family</vt:lpstr>
      <vt:lpstr>Resources</vt:lpstr>
      <vt:lpstr>Resources Cont.</vt:lpstr>
    </vt:vector>
  </TitlesOfParts>
  <Company>Lathrop High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Never Let Me Go</dc:title>
  <dc:creator>Rhonda, Harvey</dc:creator>
  <cp:lastModifiedBy>Margaret Salisbury</cp:lastModifiedBy>
  <cp:revision>13</cp:revision>
  <dcterms:created xsi:type="dcterms:W3CDTF">2011-07-29T17:56:08Z</dcterms:created>
  <dcterms:modified xsi:type="dcterms:W3CDTF">2012-07-11T20:10:08Z</dcterms:modified>
</cp:coreProperties>
</file>